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League Spartan" charset="1" panose="00000800000000000000"/>
      <p:regular r:id="rId14"/>
    </p:embeddedFont>
    <p:embeddedFont>
      <p:font typeface="Garet Light" charset="1" panose="00000000000000000000"/>
      <p:regular r:id="rId15"/>
    </p:embeddedFont>
    <p:embeddedFont>
      <p:font typeface="Garet Bold" charset="1" panose="00000000000000000000"/>
      <p:regular r:id="rId16"/>
    </p:embeddedFont>
    <p:embeddedFont>
      <p:font typeface="Poppins" charset="1" panose="00000500000000000000"/>
      <p:regular r:id="rId17"/>
    </p:embeddedFont>
    <p:embeddedFont>
      <p:font typeface="Garet" charset="1" panose="00000000000000000000"/>
      <p:regular r:id="rId18"/>
    </p:embeddedFont>
    <p:embeddedFont>
      <p:font typeface="Canva Sans Bold" charset="1" panose="020B0803030501040103"/>
      <p:regular r:id="rId19"/>
    </p:embeddedFont>
    <p:embeddedFont>
      <p:font typeface="Codec Pro Bold" charset="1" panose="000006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png>
</file>

<file path=ppt/media/image13.png>
</file>

<file path=ppt/media/image14.jpeg>
</file>

<file path=ppt/media/image15.png>
</file>

<file path=ppt/media/image16.svg>
</file>

<file path=ppt/media/image17.jpeg>
</file>

<file path=ppt/media/image18.jpeg>
</file>

<file path=ppt/media/image19.jpeg>
</file>

<file path=ppt/media/image2.png>
</file>

<file path=ppt/media/image20.jpeg>
</file>

<file path=ppt/media/image21.jpe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9.png" Type="http://schemas.openxmlformats.org/officeDocument/2006/relationships/image"/><Relationship Id="rId4"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jpeg" Type="http://schemas.openxmlformats.org/officeDocument/2006/relationships/image"/><Relationship Id="rId4" Target="../media/image19.jpeg" Type="http://schemas.openxmlformats.org/officeDocument/2006/relationships/image"/><Relationship Id="rId5" Target="../media/image20.jpeg" Type="http://schemas.openxmlformats.org/officeDocument/2006/relationships/image"/><Relationship Id="rId6" Target="../media/image9.png" Type="http://schemas.openxmlformats.org/officeDocument/2006/relationships/image"/><Relationship Id="rId7"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jpeg" Type="http://schemas.openxmlformats.org/officeDocument/2006/relationships/image"/><Relationship Id="rId3" Target="../media/image19.jpe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3218" t="-22650" r="-7570" b="0"/>
            </a:stretch>
          </a:blipFill>
        </p:spPr>
      </p:sp>
      <p:sp>
        <p:nvSpPr>
          <p:cNvPr name="Freeform 3" id="3"/>
          <p:cNvSpPr/>
          <p:nvPr/>
        </p:nvSpPr>
        <p:spPr>
          <a:xfrm flipH="false" flipV="false" rot="0">
            <a:off x="-954764" y="2268152"/>
            <a:ext cx="21215842" cy="11964886"/>
          </a:xfrm>
          <a:custGeom>
            <a:avLst/>
            <a:gdLst/>
            <a:ahLst/>
            <a:cxnLst/>
            <a:rect r="r" b="b" t="t" l="l"/>
            <a:pathLst>
              <a:path h="11964886" w="21215842">
                <a:moveTo>
                  <a:pt x="0" y="0"/>
                </a:moveTo>
                <a:lnTo>
                  <a:pt x="21215842" y="0"/>
                </a:lnTo>
                <a:lnTo>
                  <a:pt x="21215842" y="11964886"/>
                </a:lnTo>
                <a:lnTo>
                  <a:pt x="0" y="1196488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9653157" y="3161729"/>
            <a:ext cx="460706" cy="882885"/>
          </a:xfrm>
          <a:custGeom>
            <a:avLst/>
            <a:gdLst/>
            <a:ahLst/>
            <a:cxnLst/>
            <a:rect r="r" b="b" t="t" l="l"/>
            <a:pathLst>
              <a:path h="882885" w="460706">
                <a:moveTo>
                  <a:pt x="0" y="0"/>
                </a:moveTo>
                <a:lnTo>
                  <a:pt x="460706" y="0"/>
                </a:lnTo>
                <a:lnTo>
                  <a:pt x="460706" y="882885"/>
                </a:lnTo>
                <a:lnTo>
                  <a:pt x="0" y="8828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2622472" y="3749339"/>
            <a:ext cx="13043057" cy="2710775"/>
          </a:xfrm>
          <a:prstGeom prst="rect">
            <a:avLst/>
          </a:prstGeom>
        </p:spPr>
        <p:txBody>
          <a:bodyPr anchor="t" rtlCol="false" tIns="0" lIns="0" bIns="0" rIns="0">
            <a:spAutoFit/>
          </a:bodyPr>
          <a:lstStyle/>
          <a:p>
            <a:pPr algn="ctr">
              <a:lnSpc>
                <a:spcPts val="22262"/>
              </a:lnSpc>
              <a:spcBef>
                <a:spcPct val="0"/>
              </a:spcBef>
            </a:pPr>
            <a:r>
              <a:rPr lang="en-US" sz="15901">
                <a:solidFill>
                  <a:srgbClr val="FFFFFF"/>
                </a:solidFill>
                <a:latin typeface="League Spartan"/>
                <a:ea typeface="League Spartan"/>
                <a:cs typeface="League Spartan"/>
                <a:sym typeface="League Spartan"/>
              </a:rPr>
              <a:t>AGRIAN</a:t>
            </a:r>
          </a:p>
        </p:txBody>
      </p:sp>
      <p:sp>
        <p:nvSpPr>
          <p:cNvPr name="TextBox 6" id="6"/>
          <p:cNvSpPr txBox="true"/>
          <p:nvPr/>
        </p:nvSpPr>
        <p:spPr>
          <a:xfrm rot="0">
            <a:off x="7877080" y="8603578"/>
            <a:ext cx="2533841" cy="452617"/>
          </a:xfrm>
          <a:prstGeom prst="rect">
            <a:avLst/>
          </a:prstGeom>
        </p:spPr>
        <p:txBody>
          <a:bodyPr anchor="t" rtlCol="false" tIns="0" lIns="0" bIns="0" rIns="0">
            <a:spAutoFit/>
          </a:bodyPr>
          <a:lstStyle/>
          <a:p>
            <a:pPr algn="l">
              <a:lnSpc>
                <a:spcPts val="3636"/>
              </a:lnSpc>
              <a:spcBef>
                <a:spcPct val="0"/>
              </a:spcBef>
            </a:pPr>
            <a:r>
              <a:rPr lang="en-US" sz="2597">
                <a:solidFill>
                  <a:srgbClr val="FFFFFF"/>
                </a:solidFill>
                <a:latin typeface="Garet Light"/>
                <a:ea typeface="Garet Light"/>
                <a:cs typeface="Garet Light"/>
                <a:sym typeface="Garet Light"/>
              </a:rPr>
              <a:t>presented by:</a:t>
            </a:r>
          </a:p>
        </p:txBody>
      </p:sp>
      <p:sp>
        <p:nvSpPr>
          <p:cNvPr name="TextBox 7" id="7"/>
          <p:cNvSpPr txBox="true"/>
          <p:nvPr/>
        </p:nvSpPr>
        <p:spPr>
          <a:xfrm rot="0">
            <a:off x="7603908" y="9210675"/>
            <a:ext cx="3080183" cy="497108"/>
          </a:xfrm>
          <a:prstGeom prst="rect">
            <a:avLst/>
          </a:prstGeom>
        </p:spPr>
        <p:txBody>
          <a:bodyPr anchor="t" rtlCol="false" tIns="0" lIns="0" bIns="0" rIns="0">
            <a:spAutoFit/>
          </a:bodyPr>
          <a:lstStyle/>
          <a:p>
            <a:pPr algn="ctr">
              <a:lnSpc>
                <a:spcPts val="4198"/>
              </a:lnSpc>
              <a:spcBef>
                <a:spcPct val="0"/>
              </a:spcBef>
            </a:pPr>
            <a:r>
              <a:rPr lang="en-US" b="true" sz="2999">
                <a:solidFill>
                  <a:srgbClr val="FFFFFF"/>
                </a:solidFill>
                <a:latin typeface="Garet Bold"/>
                <a:ea typeface="Garet Bold"/>
                <a:cs typeface="Garet Bold"/>
                <a:sym typeface="Garet Bold"/>
              </a:rPr>
              <a:t>ORBIT-X</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AF5"/>
        </a:solidFill>
      </p:bgPr>
    </p:bg>
    <p:spTree>
      <p:nvGrpSpPr>
        <p:cNvPr id="1" name=""/>
        <p:cNvGrpSpPr/>
        <p:nvPr/>
      </p:nvGrpSpPr>
      <p:grpSpPr>
        <a:xfrm>
          <a:off x="0" y="0"/>
          <a:ext cx="0" cy="0"/>
          <a:chOff x="0" y="0"/>
          <a:chExt cx="0" cy="0"/>
        </a:xfrm>
      </p:grpSpPr>
      <p:grpSp>
        <p:nvGrpSpPr>
          <p:cNvPr name="Group 2" id="2"/>
          <p:cNvGrpSpPr/>
          <p:nvPr/>
        </p:nvGrpSpPr>
        <p:grpSpPr>
          <a:xfrm rot="0">
            <a:off x="-2140420" y="-724065"/>
            <a:ext cx="5761799" cy="11411927"/>
            <a:chOff x="0" y="0"/>
            <a:chExt cx="1517511" cy="3005610"/>
          </a:xfrm>
        </p:grpSpPr>
        <p:sp>
          <p:nvSpPr>
            <p:cNvPr name="Freeform 3" id="3"/>
            <p:cNvSpPr/>
            <p:nvPr/>
          </p:nvSpPr>
          <p:spPr>
            <a:xfrm flipH="false" flipV="false" rot="0">
              <a:off x="0" y="0"/>
              <a:ext cx="1517511" cy="3005610"/>
            </a:xfrm>
            <a:custGeom>
              <a:avLst/>
              <a:gdLst/>
              <a:ahLst/>
              <a:cxnLst/>
              <a:rect r="r" b="b" t="t" l="l"/>
              <a:pathLst>
                <a:path h="3005610" w="1517511">
                  <a:moveTo>
                    <a:pt x="0" y="0"/>
                  </a:moveTo>
                  <a:lnTo>
                    <a:pt x="1517511" y="0"/>
                  </a:lnTo>
                  <a:lnTo>
                    <a:pt x="1517511" y="3005610"/>
                  </a:lnTo>
                  <a:lnTo>
                    <a:pt x="0" y="3005610"/>
                  </a:lnTo>
                  <a:close/>
                </a:path>
              </a:pathLst>
            </a:custGeom>
            <a:solidFill>
              <a:srgbClr val="133D31"/>
            </a:solidFill>
          </p:spPr>
        </p:sp>
        <p:sp>
          <p:nvSpPr>
            <p:cNvPr name="TextBox 4" id="4"/>
            <p:cNvSpPr txBox="true"/>
            <p:nvPr/>
          </p:nvSpPr>
          <p:spPr>
            <a:xfrm>
              <a:off x="0" y="-38100"/>
              <a:ext cx="1517511" cy="304371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5708358" y="922869"/>
            <a:ext cx="307387" cy="589070"/>
          </a:xfrm>
          <a:custGeom>
            <a:avLst/>
            <a:gdLst/>
            <a:ahLst/>
            <a:cxnLst/>
            <a:rect r="r" b="b" t="t" l="l"/>
            <a:pathLst>
              <a:path h="589070" w="307387">
                <a:moveTo>
                  <a:pt x="0" y="0"/>
                </a:moveTo>
                <a:lnTo>
                  <a:pt x="307387" y="0"/>
                </a:lnTo>
                <a:lnTo>
                  <a:pt x="307387" y="589070"/>
                </a:lnTo>
                <a:lnTo>
                  <a:pt x="0" y="5890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4000">
            <a:off x="1461338" y="2168401"/>
            <a:ext cx="3989770" cy="5950198"/>
          </a:xfrm>
          <a:custGeom>
            <a:avLst/>
            <a:gdLst/>
            <a:ahLst/>
            <a:cxnLst/>
            <a:rect r="r" b="b" t="t" l="l"/>
            <a:pathLst>
              <a:path h="5950198" w="3989770">
                <a:moveTo>
                  <a:pt x="0" y="27566"/>
                </a:moveTo>
                <a:lnTo>
                  <a:pt x="3948422" y="0"/>
                </a:lnTo>
                <a:lnTo>
                  <a:pt x="3989770" y="5922632"/>
                </a:lnTo>
                <a:lnTo>
                  <a:pt x="41349" y="5950198"/>
                </a:lnTo>
                <a:lnTo>
                  <a:pt x="0" y="27566"/>
                </a:lnTo>
                <a:close/>
              </a:path>
            </a:pathLst>
          </a:custGeom>
          <a:blipFill>
            <a:blip r:embed="rId4"/>
            <a:stretch>
              <a:fillRect l="-40718" t="-60" r="-84231" b="-433"/>
            </a:stretch>
          </a:blipFill>
        </p:spPr>
      </p:sp>
      <p:sp>
        <p:nvSpPr>
          <p:cNvPr name="Freeform 7" id="7"/>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5"/>
            <a:stretch>
              <a:fillRect l="-21929" t="-22470" r="-21407" b="-20866"/>
            </a:stretch>
          </a:blipFill>
        </p:spPr>
      </p:sp>
      <p:sp>
        <p:nvSpPr>
          <p:cNvPr name="TextBox 8" id="8"/>
          <p:cNvSpPr txBox="true"/>
          <p:nvPr/>
        </p:nvSpPr>
        <p:spPr>
          <a:xfrm rot="0">
            <a:off x="6519350" y="3204821"/>
            <a:ext cx="8788480" cy="4503870"/>
          </a:xfrm>
          <a:prstGeom prst="rect">
            <a:avLst/>
          </a:prstGeom>
        </p:spPr>
        <p:txBody>
          <a:bodyPr anchor="t" rtlCol="false" tIns="0" lIns="0" bIns="0" rIns="0">
            <a:spAutoFit/>
          </a:bodyPr>
          <a:lstStyle/>
          <a:p>
            <a:pPr algn="l">
              <a:lnSpc>
                <a:spcPts val="3230"/>
              </a:lnSpc>
            </a:pPr>
            <a:r>
              <a:rPr lang="en-US" sz="2307">
                <a:solidFill>
                  <a:srgbClr val="487307"/>
                </a:solidFill>
                <a:latin typeface="Poppins"/>
                <a:ea typeface="Poppins"/>
                <a:cs typeface="Poppins"/>
                <a:sym typeface="Poppins"/>
              </a:rPr>
              <a:t>Leveraging Earth Observation (EO) data for agricultural decision-making is a game-changer for modern farming</a:t>
            </a:r>
          </a:p>
          <a:p>
            <a:pPr algn="l">
              <a:lnSpc>
                <a:spcPts val="3230"/>
              </a:lnSpc>
            </a:pPr>
          </a:p>
          <a:p>
            <a:pPr algn="l">
              <a:lnSpc>
                <a:spcPts val="3230"/>
              </a:lnSpc>
            </a:pPr>
            <a:r>
              <a:rPr lang="en-US" sz="2307">
                <a:solidFill>
                  <a:srgbClr val="487307"/>
                </a:solidFill>
                <a:latin typeface="Poppins"/>
                <a:ea typeface="Poppins"/>
                <a:cs typeface="Poppins"/>
                <a:sym typeface="Poppins"/>
              </a:rPr>
              <a:t>EO data, collected from satellites and other remote sensing technologies, provides valuable insights into various environmental factors like soil moisture, crop health, weather patterns, and more</a:t>
            </a:r>
          </a:p>
          <a:p>
            <a:pPr algn="l">
              <a:lnSpc>
                <a:spcPts val="3230"/>
              </a:lnSpc>
            </a:pPr>
          </a:p>
          <a:p>
            <a:pPr algn="l">
              <a:lnSpc>
                <a:spcPts val="3230"/>
              </a:lnSpc>
            </a:pPr>
            <a:r>
              <a:rPr lang="en-US" sz="2307">
                <a:solidFill>
                  <a:srgbClr val="487307"/>
                </a:solidFill>
                <a:latin typeface="Poppins"/>
                <a:ea typeface="Poppins"/>
                <a:cs typeface="Poppins"/>
                <a:sym typeface="Poppins"/>
              </a:rPr>
              <a:t>. By analyzing this data, farmers can make more informed decisions about irrigation, planting schedules, pest control, and resource allocation</a:t>
            </a:r>
          </a:p>
        </p:txBody>
      </p:sp>
      <p:sp>
        <p:nvSpPr>
          <p:cNvPr name="TextBox 9" id="9"/>
          <p:cNvSpPr txBox="true"/>
          <p:nvPr/>
        </p:nvSpPr>
        <p:spPr>
          <a:xfrm rot="0">
            <a:off x="6519350" y="1249025"/>
            <a:ext cx="7686292" cy="1114766"/>
          </a:xfrm>
          <a:prstGeom prst="rect">
            <a:avLst/>
          </a:prstGeom>
        </p:spPr>
        <p:txBody>
          <a:bodyPr anchor="t" rtlCol="false" tIns="0" lIns="0" bIns="0" rIns="0">
            <a:spAutoFit/>
          </a:bodyPr>
          <a:lstStyle/>
          <a:p>
            <a:pPr algn="l">
              <a:lnSpc>
                <a:spcPts val="2850"/>
              </a:lnSpc>
            </a:pPr>
            <a:r>
              <a:rPr lang="en-US" sz="3065" b="true">
                <a:solidFill>
                  <a:srgbClr val="133D31"/>
                </a:solidFill>
                <a:latin typeface="Garet Bold"/>
                <a:ea typeface="Garet Bold"/>
                <a:cs typeface="Garet Bold"/>
                <a:sym typeface="Garet Bold"/>
              </a:rPr>
              <a:t>LEVERGING EARTH OBSERVATION DATA FOR INFORMED AGRICULTURE DECISION MAKING</a:t>
            </a:r>
          </a:p>
        </p:txBody>
      </p:sp>
      <p:sp>
        <p:nvSpPr>
          <p:cNvPr name="Freeform 10" id="10"/>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6"/>
            <a:stretch>
              <a:fillRect l="-33128" t="-47247" r="-36509" b="-35695"/>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659209" y="3713433"/>
            <a:ext cx="8969583" cy="5271409"/>
            <a:chOff x="0" y="0"/>
            <a:chExt cx="11959444" cy="7028545"/>
          </a:xfrm>
        </p:grpSpPr>
        <p:grpSp>
          <p:nvGrpSpPr>
            <p:cNvPr name="Group 3" id="3"/>
            <p:cNvGrpSpPr/>
            <p:nvPr/>
          </p:nvGrpSpPr>
          <p:grpSpPr>
            <a:xfrm rot="0">
              <a:off x="0" y="0"/>
              <a:ext cx="11781247" cy="1777047"/>
              <a:chOff x="0" y="0"/>
              <a:chExt cx="2327160" cy="351022"/>
            </a:xfrm>
          </p:grpSpPr>
          <p:sp>
            <p:nvSpPr>
              <p:cNvPr name="Freeform 4" id="4"/>
              <p:cNvSpPr/>
              <p:nvPr/>
            </p:nvSpPr>
            <p:spPr>
              <a:xfrm flipH="false" flipV="false" rot="0">
                <a:off x="0" y="0"/>
                <a:ext cx="2327160" cy="351022"/>
              </a:xfrm>
              <a:custGeom>
                <a:avLst/>
                <a:gdLst/>
                <a:ahLst/>
                <a:cxnLst/>
                <a:rect r="r" b="b" t="t" l="l"/>
                <a:pathLst>
                  <a:path h="351022" w="2327160">
                    <a:moveTo>
                      <a:pt x="87619" y="0"/>
                    </a:moveTo>
                    <a:lnTo>
                      <a:pt x="2239541" y="0"/>
                    </a:lnTo>
                    <a:cubicBezTo>
                      <a:pt x="2262779" y="0"/>
                      <a:pt x="2285065" y="9231"/>
                      <a:pt x="2301497" y="25663"/>
                    </a:cubicBezTo>
                    <a:cubicBezTo>
                      <a:pt x="2317929" y="42095"/>
                      <a:pt x="2327160" y="64381"/>
                      <a:pt x="2327160" y="87619"/>
                    </a:cubicBezTo>
                    <a:lnTo>
                      <a:pt x="2327160" y="263403"/>
                    </a:lnTo>
                    <a:cubicBezTo>
                      <a:pt x="2327160" y="311793"/>
                      <a:pt x="2287932" y="351022"/>
                      <a:pt x="2239541" y="351022"/>
                    </a:cubicBezTo>
                    <a:lnTo>
                      <a:pt x="87619" y="351022"/>
                    </a:lnTo>
                    <a:cubicBezTo>
                      <a:pt x="64381" y="351022"/>
                      <a:pt x="42095" y="341790"/>
                      <a:pt x="25663" y="325359"/>
                    </a:cubicBezTo>
                    <a:cubicBezTo>
                      <a:pt x="9231" y="308927"/>
                      <a:pt x="0" y="286641"/>
                      <a:pt x="0" y="263403"/>
                    </a:cubicBezTo>
                    <a:lnTo>
                      <a:pt x="0" y="87619"/>
                    </a:lnTo>
                    <a:cubicBezTo>
                      <a:pt x="0" y="64381"/>
                      <a:pt x="9231" y="42095"/>
                      <a:pt x="25663" y="25663"/>
                    </a:cubicBezTo>
                    <a:cubicBezTo>
                      <a:pt x="42095" y="9231"/>
                      <a:pt x="64381" y="0"/>
                      <a:pt x="87619" y="0"/>
                    </a:cubicBezTo>
                    <a:close/>
                  </a:path>
                </a:pathLst>
              </a:custGeom>
              <a:solidFill>
                <a:srgbClr val="FFFFFF"/>
              </a:solidFill>
              <a:ln w="38100" cap="rnd">
                <a:solidFill>
                  <a:srgbClr val="487307"/>
                </a:solidFill>
                <a:prstDash val="solid"/>
                <a:round/>
              </a:ln>
            </p:spPr>
          </p:sp>
          <p:sp>
            <p:nvSpPr>
              <p:cNvPr name="TextBox 5" id="5"/>
              <p:cNvSpPr txBox="true"/>
              <p:nvPr/>
            </p:nvSpPr>
            <p:spPr>
              <a:xfrm>
                <a:off x="0" y="-38100"/>
                <a:ext cx="2327160" cy="389122"/>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322504" y="434414"/>
              <a:ext cx="6615635" cy="812968"/>
            </a:xfrm>
            <a:prstGeom prst="rect">
              <a:avLst/>
            </a:prstGeom>
          </p:spPr>
          <p:txBody>
            <a:bodyPr anchor="t" rtlCol="false" tIns="0" lIns="0" bIns="0" rIns="0">
              <a:spAutoFit/>
            </a:bodyPr>
            <a:lstStyle/>
            <a:p>
              <a:pPr algn="l">
                <a:lnSpc>
                  <a:spcPts val="4980"/>
                </a:lnSpc>
                <a:spcBef>
                  <a:spcPct val="0"/>
                </a:spcBef>
              </a:pPr>
              <a:r>
                <a:rPr lang="en-US" sz="3557">
                  <a:solidFill>
                    <a:srgbClr val="487307"/>
                  </a:solidFill>
                  <a:latin typeface="Poppins"/>
                  <a:ea typeface="Poppins"/>
                  <a:cs typeface="Poppins"/>
                  <a:sym typeface="Poppins"/>
                </a:rPr>
                <a:t> Harvesting schedule</a:t>
              </a:r>
            </a:p>
          </p:txBody>
        </p:sp>
        <p:grpSp>
          <p:nvGrpSpPr>
            <p:cNvPr name="Group 7" id="7"/>
            <p:cNvGrpSpPr/>
            <p:nvPr/>
          </p:nvGrpSpPr>
          <p:grpSpPr>
            <a:xfrm rot="0">
              <a:off x="178197" y="5251498"/>
              <a:ext cx="11781247" cy="1777047"/>
              <a:chOff x="0" y="0"/>
              <a:chExt cx="2327160" cy="351022"/>
            </a:xfrm>
          </p:grpSpPr>
          <p:sp>
            <p:nvSpPr>
              <p:cNvPr name="Freeform 8" id="8"/>
              <p:cNvSpPr/>
              <p:nvPr/>
            </p:nvSpPr>
            <p:spPr>
              <a:xfrm flipH="false" flipV="false" rot="0">
                <a:off x="0" y="0"/>
                <a:ext cx="2327160" cy="351022"/>
              </a:xfrm>
              <a:custGeom>
                <a:avLst/>
                <a:gdLst/>
                <a:ahLst/>
                <a:cxnLst/>
                <a:rect r="r" b="b" t="t" l="l"/>
                <a:pathLst>
                  <a:path h="351022" w="2327160">
                    <a:moveTo>
                      <a:pt x="87619" y="0"/>
                    </a:moveTo>
                    <a:lnTo>
                      <a:pt x="2239541" y="0"/>
                    </a:lnTo>
                    <a:cubicBezTo>
                      <a:pt x="2262779" y="0"/>
                      <a:pt x="2285065" y="9231"/>
                      <a:pt x="2301497" y="25663"/>
                    </a:cubicBezTo>
                    <a:cubicBezTo>
                      <a:pt x="2317929" y="42095"/>
                      <a:pt x="2327160" y="64381"/>
                      <a:pt x="2327160" y="87619"/>
                    </a:cubicBezTo>
                    <a:lnTo>
                      <a:pt x="2327160" y="263403"/>
                    </a:lnTo>
                    <a:cubicBezTo>
                      <a:pt x="2327160" y="311793"/>
                      <a:pt x="2287932" y="351022"/>
                      <a:pt x="2239541" y="351022"/>
                    </a:cubicBezTo>
                    <a:lnTo>
                      <a:pt x="87619" y="351022"/>
                    </a:lnTo>
                    <a:cubicBezTo>
                      <a:pt x="64381" y="351022"/>
                      <a:pt x="42095" y="341790"/>
                      <a:pt x="25663" y="325359"/>
                    </a:cubicBezTo>
                    <a:cubicBezTo>
                      <a:pt x="9231" y="308927"/>
                      <a:pt x="0" y="286641"/>
                      <a:pt x="0" y="263403"/>
                    </a:cubicBezTo>
                    <a:lnTo>
                      <a:pt x="0" y="87619"/>
                    </a:lnTo>
                    <a:cubicBezTo>
                      <a:pt x="0" y="64381"/>
                      <a:pt x="9231" y="42095"/>
                      <a:pt x="25663" y="25663"/>
                    </a:cubicBezTo>
                    <a:cubicBezTo>
                      <a:pt x="42095" y="9231"/>
                      <a:pt x="64381" y="0"/>
                      <a:pt x="87619" y="0"/>
                    </a:cubicBezTo>
                    <a:close/>
                  </a:path>
                </a:pathLst>
              </a:custGeom>
              <a:solidFill>
                <a:srgbClr val="FFFFFF"/>
              </a:solidFill>
              <a:ln w="38100" cap="rnd">
                <a:solidFill>
                  <a:srgbClr val="487307"/>
                </a:solidFill>
                <a:prstDash val="solid"/>
                <a:round/>
              </a:ln>
            </p:spPr>
          </p:sp>
          <p:sp>
            <p:nvSpPr>
              <p:cNvPr name="TextBox 9" id="9"/>
              <p:cNvSpPr txBox="true"/>
              <p:nvPr/>
            </p:nvSpPr>
            <p:spPr>
              <a:xfrm>
                <a:off x="0" y="-38100"/>
                <a:ext cx="2327160" cy="389122"/>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3126193" y="5698401"/>
              <a:ext cx="5912428" cy="778466"/>
            </a:xfrm>
            <a:prstGeom prst="rect">
              <a:avLst/>
            </a:prstGeom>
          </p:spPr>
          <p:txBody>
            <a:bodyPr anchor="t" rtlCol="false" tIns="0" lIns="0" bIns="0" rIns="0">
              <a:spAutoFit/>
            </a:bodyPr>
            <a:lstStyle/>
            <a:p>
              <a:pPr algn="l">
                <a:lnSpc>
                  <a:spcPts val="4700"/>
                </a:lnSpc>
                <a:spcBef>
                  <a:spcPct val="0"/>
                </a:spcBef>
              </a:pPr>
              <a:r>
                <a:rPr lang="en-US" sz="3357">
                  <a:solidFill>
                    <a:srgbClr val="487307"/>
                  </a:solidFill>
                  <a:latin typeface="Poppins"/>
                  <a:ea typeface="Poppins"/>
                  <a:cs typeface="Poppins"/>
                  <a:sym typeface="Poppins"/>
                </a:rPr>
                <a:t>Outbreak of disease</a:t>
              </a:r>
            </a:p>
          </p:txBody>
        </p:sp>
        <p:grpSp>
          <p:nvGrpSpPr>
            <p:cNvPr name="Group 11" id="11"/>
            <p:cNvGrpSpPr/>
            <p:nvPr/>
          </p:nvGrpSpPr>
          <p:grpSpPr>
            <a:xfrm rot="0">
              <a:off x="0" y="2496550"/>
              <a:ext cx="11781247" cy="1777047"/>
              <a:chOff x="0" y="0"/>
              <a:chExt cx="2327160" cy="351022"/>
            </a:xfrm>
          </p:grpSpPr>
          <p:sp>
            <p:nvSpPr>
              <p:cNvPr name="Freeform 12" id="12"/>
              <p:cNvSpPr/>
              <p:nvPr/>
            </p:nvSpPr>
            <p:spPr>
              <a:xfrm flipH="false" flipV="false" rot="0">
                <a:off x="0" y="0"/>
                <a:ext cx="2327160" cy="351022"/>
              </a:xfrm>
              <a:custGeom>
                <a:avLst/>
                <a:gdLst/>
                <a:ahLst/>
                <a:cxnLst/>
                <a:rect r="r" b="b" t="t" l="l"/>
                <a:pathLst>
                  <a:path h="351022" w="2327160">
                    <a:moveTo>
                      <a:pt x="87619" y="0"/>
                    </a:moveTo>
                    <a:lnTo>
                      <a:pt x="2239541" y="0"/>
                    </a:lnTo>
                    <a:cubicBezTo>
                      <a:pt x="2262779" y="0"/>
                      <a:pt x="2285065" y="9231"/>
                      <a:pt x="2301497" y="25663"/>
                    </a:cubicBezTo>
                    <a:cubicBezTo>
                      <a:pt x="2317929" y="42095"/>
                      <a:pt x="2327160" y="64381"/>
                      <a:pt x="2327160" y="87619"/>
                    </a:cubicBezTo>
                    <a:lnTo>
                      <a:pt x="2327160" y="263403"/>
                    </a:lnTo>
                    <a:cubicBezTo>
                      <a:pt x="2327160" y="311793"/>
                      <a:pt x="2287932" y="351022"/>
                      <a:pt x="2239541" y="351022"/>
                    </a:cubicBezTo>
                    <a:lnTo>
                      <a:pt x="87619" y="351022"/>
                    </a:lnTo>
                    <a:cubicBezTo>
                      <a:pt x="64381" y="351022"/>
                      <a:pt x="42095" y="341790"/>
                      <a:pt x="25663" y="325359"/>
                    </a:cubicBezTo>
                    <a:cubicBezTo>
                      <a:pt x="9231" y="308927"/>
                      <a:pt x="0" y="286641"/>
                      <a:pt x="0" y="263403"/>
                    </a:cubicBezTo>
                    <a:lnTo>
                      <a:pt x="0" y="87619"/>
                    </a:lnTo>
                    <a:cubicBezTo>
                      <a:pt x="0" y="64381"/>
                      <a:pt x="9231" y="42095"/>
                      <a:pt x="25663" y="25663"/>
                    </a:cubicBezTo>
                    <a:cubicBezTo>
                      <a:pt x="42095" y="9231"/>
                      <a:pt x="64381" y="0"/>
                      <a:pt x="87619" y="0"/>
                    </a:cubicBezTo>
                    <a:close/>
                  </a:path>
                </a:pathLst>
              </a:custGeom>
              <a:solidFill>
                <a:srgbClr val="FFFFFF"/>
              </a:solidFill>
              <a:ln w="38100" cap="rnd">
                <a:solidFill>
                  <a:srgbClr val="487307"/>
                </a:solidFill>
                <a:prstDash val="solid"/>
                <a:round/>
              </a:ln>
            </p:spPr>
          </p:sp>
          <p:sp>
            <p:nvSpPr>
              <p:cNvPr name="TextBox 13" id="13"/>
              <p:cNvSpPr txBox="true"/>
              <p:nvPr/>
            </p:nvSpPr>
            <p:spPr>
              <a:xfrm>
                <a:off x="0" y="-38100"/>
                <a:ext cx="2327160" cy="389122"/>
              </a:xfrm>
              <a:prstGeom prst="rect">
                <a:avLst/>
              </a:prstGeom>
            </p:spPr>
            <p:txBody>
              <a:bodyPr anchor="ctr" rtlCol="false" tIns="50800" lIns="50800" bIns="50800" rIns="50800"/>
              <a:lstStyle/>
              <a:p>
                <a:pPr algn="ctr">
                  <a:lnSpc>
                    <a:spcPts val="2659"/>
                  </a:lnSpc>
                </a:pPr>
              </a:p>
            </p:txBody>
          </p:sp>
        </p:grpSp>
        <p:sp>
          <p:nvSpPr>
            <p:cNvPr name="TextBox 14" id="14"/>
            <p:cNvSpPr txBox="true"/>
            <p:nvPr/>
          </p:nvSpPr>
          <p:spPr>
            <a:xfrm rot="0">
              <a:off x="3660983" y="2967672"/>
              <a:ext cx="4339661" cy="778466"/>
            </a:xfrm>
            <a:prstGeom prst="rect">
              <a:avLst/>
            </a:prstGeom>
          </p:spPr>
          <p:txBody>
            <a:bodyPr anchor="t" rtlCol="false" tIns="0" lIns="0" bIns="0" rIns="0">
              <a:spAutoFit/>
            </a:bodyPr>
            <a:lstStyle/>
            <a:p>
              <a:pPr algn="l">
                <a:lnSpc>
                  <a:spcPts val="4700"/>
                </a:lnSpc>
                <a:spcBef>
                  <a:spcPct val="0"/>
                </a:spcBef>
              </a:pPr>
              <a:r>
                <a:rPr lang="en-US" sz="3357">
                  <a:solidFill>
                    <a:srgbClr val="487307"/>
                  </a:solidFill>
                  <a:latin typeface="Poppins"/>
                  <a:ea typeface="Poppins"/>
                  <a:cs typeface="Poppins"/>
                  <a:sym typeface="Poppins"/>
                </a:rPr>
                <a:t>Pest infection </a:t>
              </a:r>
            </a:p>
          </p:txBody>
        </p:sp>
      </p:grpSp>
      <p:sp>
        <p:nvSpPr>
          <p:cNvPr name="TextBox 15" id="15"/>
          <p:cNvSpPr txBox="true"/>
          <p:nvPr/>
        </p:nvSpPr>
        <p:spPr>
          <a:xfrm rot="0">
            <a:off x="2199253" y="907753"/>
            <a:ext cx="8722489" cy="863783"/>
          </a:xfrm>
          <a:prstGeom prst="rect">
            <a:avLst/>
          </a:prstGeom>
        </p:spPr>
        <p:txBody>
          <a:bodyPr anchor="t" rtlCol="false" tIns="0" lIns="0" bIns="0" rIns="0">
            <a:spAutoFit/>
          </a:bodyPr>
          <a:lstStyle/>
          <a:p>
            <a:pPr algn="l">
              <a:lnSpc>
                <a:spcPts val="6393"/>
              </a:lnSpc>
            </a:pPr>
            <a:r>
              <a:rPr lang="en-US" sz="6874" b="true">
                <a:solidFill>
                  <a:srgbClr val="70821F"/>
                </a:solidFill>
                <a:latin typeface="Garet Bold"/>
                <a:ea typeface="Garet Bold"/>
                <a:cs typeface="Garet Bold"/>
                <a:sym typeface="Garet Bold"/>
              </a:rPr>
              <a:t>Our Products</a:t>
            </a:r>
          </a:p>
        </p:txBody>
      </p:sp>
      <p:sp>
        <p:nvSpPr>
          <p:cNvPr name="Freeform 16" id="16"/>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2"/>
            <a:stretch>
              <a:fillRect l="-33128" t="-47247" r="-36509" b="-35695"/>
            </a:stretch>
          </a:blipFill>
        </p:spPr>
      </p:sp>
      <p:sp>
        <p:nvSpPr>
          <p:cNvPr name="Freeform 17" id="17"/>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3"/>
            <a:stretch>
              <a:fillRect l="-21929" t="-22470" r="-21407" b="-20866"/>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4925425" y="-10088626"/>
            <a:ext cx="7713184" cy="12875374"/>
            <a:chOff x="0" y="0"/>
            <a:chExt cx="2031456" cy="3391045"/>
          </a:xfrm>
        </p:grpSpPr>
        <p:sp>
          <p:nvSpPr>
            <p:cNvPr name="Freeform 4" id="4"/>
            <p:cNvSpPr/>
            <p:nvPr/>
          </p:nvSpPr>
          <p:spPr>
            <a:xfrm flipH="false" flipV="false" rot="0">
              <a:off x="0" y="0"/>
              <a:ext cx="2031456" cy="3391045"/>
            </a:xfrm>
            <a:custGeom>
              <a:avLst/>
              <a:gdLst/>
              <a:ahLst/>
              <a:cxnLst/>
              <a:rect r="r" b="b" t="t" l="l"/>
              <a:pathLst>
                <a:path h="3391045" w="2031456">
                  <a:moveTo>
                    <a:pt x="48179" y="0"/>
                  </a:moveTo>
                  <a:lnTo>
                    <a:pt x="1983277" y="0"/>
                  </a:lnTo>
                  <a:cubicBezTo>
                    <a:pt x="1996055" y="0"/>
                    <a:pt x="2008310" y="5076"/>
                    <a:pt x="2017345" y="14111"/>
                  </a:cubicBezTo>
                  <a:cubicBezTo>
                    <a:pt x="2026380" y="23147"/>
                    <a:pt x="2031456" y="35401"/>
                    <a:pt x="2031456" y="48179"/>
                  </a:cubicBezTo>
                  <a:lnTo>
                    <a:pt x="2031456" y="3342866"/>
                  </a:lnTo>
                  <a:cubicBezTo>
                    <a:pt x="2031456" y="3355644"/>
                    <a:pt x="2026380" y="3367898"/>
                    <a:pt x="2017345" y="3376934"/>
                  </a:cubicBezTo>
                  <a:cubicBezTo>
                    <a:pt x="2008310" y="3385969"/>
                    <a:pt x="1996055" y="3391045"/>
                    <a:pt x="1983277" y="3391045"/>
                  </a:cubicBezTo>
                  <a:lnTo>
                    <a:pt x="48179" y="3391045"/>
                  </a:lnTo>
                  <a:cubicBezTo>
                    <a:pt x="35401" y="3391045"/>
                    <a:pt x="23147" y="3385969"/>
                    <a:pt x="14111" y="3376934"/>
                  </a:cubicBezTo>
                  <a:cubicBezTo>
                    <a:pt x="5076" y="3367898"/>
                    <a:pt x="0" y="3355644"/>
                    <a:pt x="0" y="3342866"/>
                  </a:cubicBezTo>
                  <a:lnTo>
                    <a:pt x="0" y="48179"/>
                  </a:lnTo>
                  <a:cubicBezTo>
                    <a:pt x="0" y="35401"/>
                    <a:pt x="5076" y="23147"/>
                    <a:pt x="14111" y="14111"/>
                  </a:cubicBezTo>
                  <a:cubicBezTo>
                    <a:pt x="23147" y="5076"/>
                    <a:pt x="35401" y="0"/>
                    <a:pt x="48179" y="0"/>
                  </a:cubicBezTo>
                  <a:close/>
                </a:path>
              </a:pathLst>
            </a:custGeom>
            <a:solidFill>
              <a:srgbClr val="E18417"/>
            </a:solidFill>
            <a:ln cap="rnd">
              <a:noFill/>
              <a:prstDash val="solid"/>
              <a:round/>
            </a:ln>
          </p:spPr>
        </p:sp>
        <p:sp>
          <p:nvSpPr>
            <p:cNvPr name="TextBox 5" id="5"/>
            <p:cNvSpPr txBox="true"/>
            <p:nvPr/>
          </p:nvSpPr>
          <p:spPr>
            <a:xfrm>
              <a:off x="0" y="-38100"/>
              <a:ext cx="2031456" cy="3429145"/>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5720348" y="382220"/>
            <a:ext cx="6123338" cy="1943424"/>
          </a:xfrm>
          <a:prstGeom prst="rect">
            <a:avLst/>
          </a:prstGeom>
        </p:spPr>
        <p:txBody>
          <a:bodyPr anchor="t" rtlCol="false" tIns="0" lIns="0" bIns="0" rIns="0">
            <a:spAutoFit/>
          </a:bodyPr>
          <a:lstStyle/>
          <a:p>
            <a:pPr algn="ctr">
              <a:lnSpc>
                <a:spcPts val="7425"/>
              </a:lnSpc>
            </a:pPr>
            <a:r>
              <a:rPr lang="en-US" b="true" sz="7984">
                <a:solidFill>
                  <a:srgbClr val="FFFAF5"/>
                </a:solidFill>
                <a:latin typeface="Garet Bold"/>
                <a:ea typeface="Garet Bold"/>
                <a:cs typeface="Garet Bold"/>
                <a:sym typeface="Garet Bold"/>
              </a:rPr>
              <a:t>Harvesting schedule</a:t>
            </a:r>
          </a:p>
        </p:txBody>
      </p:sp>
      <p:sp>
        <p:nvSpPr>
          <p:cNvPr name="TextBox 7" id="7"/>
          <p:cNvSpPr txBox="true"/>
          <p:nvPr/>
        </p:nvSpPr>
        <p:spPr>
          <a:xfrm rot="0">
            <a:off x="3723408" y="4641290"/>
            <a:ext cx="10841184" cy="3649892"/>
          </a:xfrm>
          <a:prstGeom prst="rect">
            <a:avLst/>
          </a:prstGeom>
        </p:spPr>
        <p:txBody>
          <a:bodyPr anchor="t" rtlCol="false" tIns="0" lIns="0" bIns="0" rIns="0">
            <a:spAutoFit/>
          </a:bodyPr>
          <a:lstStyle/>
          <a:p>
            <a:pPr algn="l">
              <a:lnSpc>
                <a:spcPts val="3594"/>
              </a:lnSpc>
            </a:pPr>
            <a:r>
              <a:rPr lang="en-US" sz="3328">
                <a:solidFill>
                  <a:srgbClr val="000000"/>
                </a:solidFill>
                <a:latin typeface="Garet"/>
                <a:ea typeface="Garet"/>
                <a:cs typeface="Garet"/>
                <a:sym typeface="Garet"/>
              </a:rPr>
              <a:t>We inserted a calendar to schedule the harvest season and remained it to harvest the period of time.</a:t>
            </a:r>
          </a:p>
          <a:p>
            <a:pPr algn="l">
              <a:lnSpc>
                <a:spcPts val="3594"/>
              </a:lnSpc>
            </a:pPr>
            <a:r>
              <a:rPr lang="en-US" sz="3328">
                <a:solidFill>
                  <a:srgbClr val="000000"/>
                </a:solidFill>
                <a:latin typeface="Garet"/>
                <a:ea typeface="Garet"/>
                <a:cs typeface="Garet"/>
                <a:sym typeface="Garet"/>
              </a:rPr>
              <a:t>It will connect to weather predictions, so it will be an analysis of crops to </a:t>
            </a:r>
          </a:p>
          <a:p>
            <a:pPr algn="l">
              <a:lnSpc>
                <a:spcPts val="3594"/>
              </a:lnSpc>
            </a:pPr>
            <a:r>
              <a:rPr lang="en-US" sz="3328">
                <a:solidFill>
                  <a:srgbClr val="000000"/>
                </a:solidFill>
                <a:latin typeface="Garet"/>
                <a:ea typeface="Garet"/>
                <a:cs typeface="Garet"/>
                <a:sym typeface="Garet"/>
              </a:rPr>
              <a:t>It will give an idea to analyze the crop that is suitable to the weather and to make as to gain profit.</a:t>
            </a:r>
          </a:p>
        </p:txBody>
      </p:sp>
      <p:sp>
        <p:nvSpPr>
          <p:cNvPr name="Freeform 8" id="8"/>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3"/>
            <a:stretch>
              <a:fillRect l="-21929" t="-22470" r="-21407" b="-20866"/>
            </a:stretch>
          </a:blipFill>
        </p:spPr>
      </p:sp>
      <p:sp>
        <p:nvSpPr>
          <p:cNvPr name="Freeform 9" id="9"/>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4"/>
            <a:stretch>
              <a:fillRect l="-33128" t="-47247" r="-36509" b="-35695"/>
            </a:stretch>
          </a:blip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AF5"/>
        </a:solidFill>
      </p:bgPr>
    </p:bg>
    <p:spTree>
      <p:nvGrpSpPr>
        <p:cNvPr id="1" name=""/>
        <p:cNvGrpSpPr/>
        <p:nvPr/>
      </p:nvGrpSpPr>
      <p:grpSpPr>
        <a:xfrm>
          <a:off x="0" y="0"/>
          <a:ext cx="0" cy="0"/>
          <a:chOff x="0" y="0"/>
          <a:chExt cx="0" cy="0"/>
        </a:xfrm>
      </p:grpSpPr>
      <p:grpSp>
        <p:nvGrpSpPr>
          <p:cNvPr name="Group 2" id="2"/>
          <p:cNvGrpSpPr/>
          <p:nvPr/>
        </p:nvGrpSpPr>
        <p:grpSpPr>
          <a:xfrm rot="0">
            <a:off x="-678128" y="1366459"/>
            <a:ext cx="18966128" cy="11241235"/>
            <a:chOff x="0" y="0"/>
            <a:chExt cx="25288170" cy="14988313"/>
          </a:xfrm>
        </p:grpSpPr>
        <p:grpSp>
          <p:nvGrpSpPr>
            <p:cNvPr name="Group 3" id="3"/>
            <p:cNvGrpSpPr/>
            <p:nvPr/>
          </p:nvGrpSpPr>
          <p:grpSpPr>
            <a:xfrm rot="0">
              <a:off x="0" y="5731677"/>
              <a:ext cx="25288170" cy="9256636"/>
              <a:chOff x="0" y="0"/>
              <a:chExt cx="4995194" cy="1828471"/>
            </a:xfrm>
          </p:grpSpPr>
          <p:sp>
            <p:nvSpPr>
              <p:cNvPr name="Freeform 4" id="4"/>
              <p:cNvSpPr/>
              <p:nvPr/>
            </p:nvSpPr>
            <p:spPr>
              <a:xfrm flipH="false" flipV="false" rot="0">
                <a:off x="0" y="0"/>
                <a:ext cx="4995194" cy="1828471"/>
              </a:xfrm>
              <a:custGeom>
                <a:avLst/>
                <a:gdLst/>
                <a:ahLst/>
                <a:cxnLst/>
                <a:rect r="r" b="b" t="t" l="l"/>
                <a:pathLst>
                  <a:path h="1828471" w="4995194">
                    <a:moveTo>
                      <a:pt x="0" y="0"/>
                    </a:moveTo>
                    <a:lnTo>
                      <a:pt x="4995194" y="0"/>
                    </a:lnTo>
                    <a:lnTo>
                      <a:pt x="4995194" y="1828471"/>
                    </a:lnTo>
                    <a:lnTo>
                      <a:pt x="0" y="1828471"/>
                    </a:lnTo>
                    <a:close/>
                  </a:path>
                </a:pathLst>
              </a:custGeom>
              <a:solidFill>
                <a:srgbClr val="FFEEBF">
                  <a:alpha val="26667"/>
                </a:srgbClr>
              </a:solidFill>
            </p:spPr>
          </p:sp>
          <p:sp>
            <p:nvSpPr>
              <p:cNvPr name="TextBox 5" id="5"/>
              <p:cNvSpPr txBox="true"/>
              <p:nvPr/>
            </p:nvSpPr>
            <p:spPr>
              <a:xfrm>
                <a:off x="0" y="-38100"/>
                <a:ext cx="4995194" cy="186657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5012148" y="4861903"/>
              <a:ext cx="6697410" cy="669741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l="-24763" t="0" r="-24763" b="0"/>
                </a:stretch>
              </a:blipFill>
              <a:ln w="85725" cap="sq">
                <a:solidFill>
                  <a:srgbClr val="B4C273"/>
                </a:solidFill>
                <a:prstDash val="solid"/>
                <a:miter/>
              </a:ln>
            </p:spPr>
          </p:sp>
        </p:grpSp>
        <p:grpSp>
          <p:nvGrpSpPr>
            <p:cNvPr name="Group 8" id="8"/>
            <p:cNvGrpSpPr/>
            <p:nvPr/>
          </p:nvGrpSpPr>
          <p:grpSpPr>
            <a:xfrm rot="0">
              <a:off x="17901604" y="0"/>
              <a:ext cx="6502257" cy="650225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16666" t="0" r="-16666" b="0"/>
                </a:stretch>
              </a:blipFill>
              <a:ln w="85725" cap="sq">
                <a:solidFill>
                  <a:srgbClr val="B4C273"/>
                </a:solidFill>
                <a:prstDash val="solid"/>
                <a:miter/>
              </a:ln>
            </p:spPr>
          </p:sp>
        </p:grpSp>
      </p:grpSp>
      <p:sp>
        <p:nvSpPr>
          <p:cNvPr name="TextBox 10" id="10"/>
          <p:cNvSpPr txBox="true"/>
          <p:nvPr/>
        </p:nvSpPr>
        <p:spPr>
          <a:xfrm rot="0">
            <a:off x="1028700" y="2116981"/>
            <a:ext cx="9217329" cy="910180"/>
          </a:xfrm>
          <a:prstGeom prst="rect">
            <a:avLst/>
          </a:prstGeom>
        </p:spPr>
        <p:txBody>
          <a:bodyPr anchor="t" rtlCol="false" tIns="0" lIns="0" bIns="0" rIns="0">
            <a:spAutoFit/>
          </a:bodyPr>
          <a:lstStyle/>
          <a:p>
            <a:pPr algn="l">
              <a:lnSpc>
                <a:spcPts val="6602"/>
              </a:lnSpc>
            </a:pPr>
            <a:r>
              <a:rPr lang="en-US" sz="7099" b="true">
                <a:solidFill>
                  <a:srgbClr val="70821F"/>
                </a:solidFill>
                <a:latin typeface="Garet Bold"/>
                <a:ea typeface="Garet Bold"/>
                <a:cs typeface="Garet Bold"/>
                <a:sym typeface="Garet Bold"/>
              </a:rPr>
              <a:t>PEST INFECTIONS</a:t>
            </a:r>
          </a:p>
        </p:txBody>
      </p:sp>
      <p:sp>
        <p:nvSpPr>
          <p:cNvPr name="TextBox 11" id="11"/>
          <p:cNvSpPr txBox="true"/>
          <p:nvPr/>
        </p:nvSpPr>
        <p:spPr>
          <a:xfrm rot="0">
            <a:off x="1028700" y="3236712"/>
            <a:ext cx="9217329" cy="5322485"/>
          </a:xfrm>
          <a:prstGeom prst="rect">
            <a:avLst/>
          </a:prstGeom>
        </p:spPr>
        <p:txBody>
          <a:bodyPr anchor="t" rtlCol="false" tIns="0" lIns="0" bIns="0" rIns="0">
            <a:spAutoFit/>
          </a:bodyPr>
          <a:lstStyle/>
          <a:p>
            <a:pPr algn="l">
              <a:lnSpc>
                <a:spcPts val="3495"/>
              </a:lnSpc>
            </a:pPr>
            <a:r>
              <a:rPr lang="en-US" sz="2497">
                <a:solidFill>
                  <a:srgbClr val="487307"/>
                </a:solidFill>
                <a:latin typeface="Poppins"/>
                <a:ea typeface="Poppins"/>
                <a:cs typeface="Poppins"/>
                <a:sym typeface="Poppins"/>
              </a:rPr>
              <a:t>Pest infections in agriculture can be quite a headache for farmers! Pests like insects, mites, nematodes, and gastropod molluscs can cause significant damage to crops, both directly and indirectly by transmitting fungal, bacterial, or viral infections</a:t>
            </a:r>
          </a:p>
          <a:p>
            <a:pPr algn="l">
              <a:lnSpc>
                <a:spcPts val="3495"/>
              </a:lnSpc>
            </a:pPr>
          </a:p>
          <a:p>
            <a:pPr algn="l">
              <a:lnSpc>
                <a:spcPts val="3495"/>
              </a:lnSpc>
              <a:spcBef>
                <a:spcPct val="0"/>
              </a:spcBef>
            </a:pPr>
            <a:r>
              <a:rPr lang="en-US" sz="2497">
                <a:solidFill>
                  <a:srgbClr val="487307"/>
                </a:solidFill>
                <a:latin typeface="Poppins"/>
                <a:ea typeface="Poppins"/>
                <a:cs typeface="Poppins"/>
                <a:sym typeface="Poppins"/>
              </a:rPr>
              <a:t>Managing these pests effectively often involves integrated pest management (IPM) strategies, which can include biological methods (like using natural predators or entomopathogenic microorganisms), cultural methods (such as crop rotation and sanitation), and chemical methods (pesticides)</a:t>
            </a:r>
          </a:p>
        </p:txBody>
      </p:sp>
      <p:sp>
        <p:nvSpPr>
          <p:cNvPr name="Freeform 12" id="12"/>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4"/>
            <a:stretch>
              <a:fillRect l="-21929" t="-22470" r="-21407" b="-20866"/>
            </a:stretch>
          </a:blipFill>
        </p:spPr>
      </p:sp>
      <p:sp>
        <p:nvSpPr>
          <p:cNvPr name="Freeform 13" id="13"/>
          <p:cNvSpPr/>
          <p:nvPr/>
        </p:nvSpPr>
        <p:spPr>
          <a:xfrm flipH="false" flipV="false" rot="0">
            <a:off x="16694869" y="0"/>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5"/>
            <a:stretch>
              <a:fillRect l="-33128" t="-47247" r="-36509" b="-35695"/>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39064" y="6018323"/>
            <a:ext cx="18966128" cy="5811727"/>
            <a:chOff x="0" y="0"/>
            <a:chExt cx="4995194" cy="1530661"/>
          </a:xfrm>
        </p:grpSpPr>
        <p:sp>
          <p:nvSpPr>
            <p:cNvPr name="Freeform 3" id="3"/>
            <p:cNvSpPr/>
            <p:nvPr/>
          </p:nvSpPr>
          <p:spPr>
            <a:xfrm flipH="false" flipV="false" rot="0">
              <a:off x="0" y="0"/>
              <a:ext cx="4995194" cy="1530661"/>
            </a:xfrm>
            <a:custGeom>
              <a:avLst/>
              <a:gdLst/>
              <a:ahLst/>
              <a:cxnLst/>
              <a:rect r="r" b="b" t="t" l="l"/>
              <a:pathLst>
                <a:path h="1530661" w="4995194">
                  <a:moveTo>
                    <a:pt x="0" y="0"/>
                  </a:moveTo>
                  <a:lnTo>
                    <a:pt x="4995194" y="0"/>
                  </a:lnTo>
                  <a:lnTo>
                    <a:pt x="4995194" y="1530661"/>
                  </a:lnTo>
                  <a:lnTo>
                    <a:pt x="0" y="1530661"/>
                  </a:lnTo>
                  <a:close/>
                </a:path>
              </a:pathLst>
            </a:custGeom>
            <a:solidFill>
              <a:srgbClr val="FFEEBF">
                <a:alpha val="26667"/>
              </a:srgbClr>
            </a:solidFill>
          </p:spPr>
        </p:sp>
        <p:sp>
          <p:nvSpPr>
            <p:cNvPr name="TextBox 4" id="4"/>
            <p:cNvSpPr txBox="true"/>
            <p:nvPr/>
          </p:nvSpPr>
          <p:spPr>
            <a:xfrm>
              <a:off x="0" y="-38100"/>
              <a:ext cx="4995194" cy="1568761"/>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498188" y="1669769"/>
            <a:ext cx="3596032" cy="8413164"/>
            <a:chOff x="0" y="0"/>
            <a:chExt cx="557120" cy="1303419"/>
          </a:xfrm>
        </p:grpSpPr>
        <p:sp>
          <p:nvSpPr>
            <p:cNvPr name="Freeform 6" id="6"/>
            <p:cNvSpPr/>
            <p:nvPr/>
          </p:nvSpPr>
          <p:spPr>
            <a:xfrm flipH="false" flipV="false" rot="0">
              <a:off x="0" y="0"/>
              <a:ext cx="557120" cy="1303419"/>
            </a:xfrm>
            <a:custGeom>
              <a:avLst/>
              <a:gdLst/>
              <a:ahLst/>
              <a:cxnLst/>
              <a:rect r="r" b="b" t="t" l="l"/>
              <a:pathLst>
                <a:path h="1303419" w="557120">
                  <a:moveTo>
                    <a:pt x="75352" y="0"/>
                  </a:moveTo>
                  <a:lnTo>
                    <a:pt x="481768" y="0"/>
                  </a:lnTo>
                  <a:cubicBezTo>
                    <a:pt x="501752" y="0"/>
                    <a:pt x="520918" y="7939"/>
                    <a:pt x="535050" y="22070"/>
                  </a:cubicBezTo>
                  <a:cubicBezTo>
                    <a:pt x="549181" y="36201"/>
                    <a:pt x="557120" y="55367"/>
                    <a:pt x="557120" y="75352"/>
                  </a:cubicBezTo>
                  <a:lnTo>
                    <a:pt x="557120" y="1228067"/>
                  </a:lnTo>
                  <a:cubicBezTo>
                    <a:pt x="557120" y="1269683"/>
                    <a:pt x="523383" y="1303419"/>
                    <a:pt x="481768" y="1303419"/>
                  </a:cubicBezTo>
                  <a:lnTo>
                    <a:pt x="75352" y="1303419"/>
                  </a:lnTo>
                  <a:cubicBezTo>
                    <a:pt x="33736" y="1303419"/>
                    <a:pt x="0" y="1269683"/>
                    <a:pt x="0" y="1228067"/>
                  </a:cubicBezTo>
                  <a:lnTo>
                    <a:pt x="0" y="75352"/>
                  </a:lnTo>
                  <a:cubicBezTo>
                    <a:pt x="0" y="33736"/>
                    <a:pt x="33736" y="0"/>
                    <a:pt x="75352" y="0"/>
                  </a:cubicBezTo>
                  <a:close/>
                </a:path>
              </a:pathLst>
            </a:custGeom>
            <a:blipFill>
              <a:blip r:embed="rId2"/>
              <a:stretch>
                <a:fillRect l="-125467" t="0" r="-125467" b="0"/>
              </a:stretch>
            </a:blipFill>
            <a:ln w="57150" cap="rnd">
              <a:solidFill>
                <a:srgbClr val="487307"/>
              </a:solidFill>
              <a:prstDash val="solid"/>
              <a:round/>
            </a:ln>
          </p:spPr>
        </p:sp>
      </p:grpSp>
      <p:sp>
        <p:nvSpPr>
          <p:cNvPr name="Freeform 7" id="7"/>
          <p:cNvSpPr/>
          <p:nvPr/>
        </p:nvSpPr>
        <p:spPr>
          <a:xfrm flipH="false" flipV="false" rot="0">
            <a:off x="9564146" y="5309722"/>
            <a:ext cx="465994" cy="345683"/>
          </a:xfrm>
          <a:custGeom>
            <a:avLst/>
            <a:gdLst/>
            <a:ahLst/>
            <a:cxnLst/>
            <a:rect r="r" b="b" t="t" l="l"/>
            <a:pathLst>
              <a:path h="345683" w="465994">
                <a:moveTo>
                  <a:pt x="0" y="0"/>
                </a:moveTo>
                <a:lnTo>
                  <a:pt x="465994" y="0"/>
                </a:lnTo>
                <a:lnTo>
                  <a:pt x="465994" y="345683"/>
                </a:lnTo>
                <a:lnTo>
                  <a:pt x="0" y="34568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4826085" y="3439350"/>
            <a:ext cx="10231207" cy="2426573"/>
          </a:xfrm>
          <a:prstGeom prst="rect">
            <a:avLst/>
          </a:prstGeom>
        </p:spPr>
        <p:txBody>
          <a:bodyPr anchor="t" rtlCol="false" tIns="0" lIns="0" bIns="0" rIns="0">
            <a:spAutoFit/>
          </a:bodyPr>
          <a:lstStyle/>
          <a:p>
            <a:pPr algn="l">
              <a:lnSpc>
                <a:spcPts val="3256"/>
              </a:lnSpc>
              <a:spcBef>
                <a:spcPct val="0"/>
              </a:spcBef>
            </a:pPr>
            <a:r>
              <a:rPr lang="en-US" sz="2325">
                <a:solidFill>
                  <a:srgbClr val="487307"/>
                </a:solidFill>
                <a:latin typeface="Poppins"/>
                <a:ea typeface="Poppins"/>
                <a:cs typeface="Poppins"/>
                <a:sym typeface="Poppins"/>
              </a:rPr>
              <a:t>Leveraging Earth Observation (EO) data can be incredibly useful in managing disease outbreaks in agriculture. By using EO data, farmers and researchers can monitor crop health and detect early signs of disease outbreaks. This allows for timely interventions, such as targeted pesticide applications or other control measures, to prevent the spread of diseases.</a:t>
            </a:r>
          </a:p>
        </p:txBody>
      </p:sp>
      <p:sp>
        <p:nvSpPr>
          <p:cNvPr name="TextBox 9" id="9"/>
          <p:cNvSpPr txBox="true"/>
          <p:nvPr/>
        </p:nvSpPr>
        <p:spPr>
          <a:xfrm rot="0">
            <a:off x="4826085" y="1841219"/>
            <a:ext cx="9942115" cy="910180"/>
          </a:xfrm>
          <a:prstGeom prst="rect">
            <a:avLst/>
          </a:prstGeom>
        </p:spPr>
        <p:txBody>
          <a:bodyPr anchor="t" rtlCol="false" tIns="0" lIns="0" bIns="0" rIns="0">
            <a:spAutoFit/>
          </a:bodyPr>
          <a:lstStyle/>
          <a:p>
            <a:pPr algn="l">
              <a:lnSpc>
                <a:spcPts val="6602"/>
              </a:lnSpc>
            </a:pPr>
            <a:r>
              <a:rPr lang="en-US" sz="7099" b="true">
                <a:solidFill>
                  <a:srgbClr val="70821F"/>
                </a:solidFill>
                <a:latin typeface="Garet Bold"/>
                <a:ea typeface="Garet Bold"/>
                <a:cs typeface="Garet Bold"/>
                <a:sym typeface="Garet Bold"/>
              </a:rPr>
              <a:t>Outbreak of disease</a:t>
            </a:r>
          </a:p>
        </p:txBody>
      </p:sp>
      <p:sp>
        <p:nvSpPr>
          <p:cNvPr name="TextBox 10" id="10"/>
          <p:cNvSpPr txBox="true"/>
          <p:nvPr/>
        </p:nvSpPr>
        <p:spPr>
          <a:xfrm rot="0">
            <a:off x="9610479" y="9493212"/>
            <a:ext cx="3555483" cy="323215"/>
          </a:xfrm>
          <a:prstGeom prst="rect">
            <a:avLst/>
          </a:prstGeom>
        </p:spPr>
        <p:txBody>
          <a:bodyPr anchor="t" rtlCol="false" tIns="0" lIns="0" bIns="0" rIns="0">
            <a:spAutoFit/>
          </a:bodyPr>
          <a:lstStyle/>
          <a:p>
            <a:pPr algn="l">
              <a:lnSpc>
                <a:spcPts val="2659"/>
              </a:lnSpc>
              <a:spcBef>
                <a:spcPct val="0"/>
              </a:spcBef>
            </a:pPr>
            <a:r>
              <a:rPr lang="en-US" b="true" sz="1899">
                <a:solidFill>
                  <a:srgbClr val="487307"/>
                </a:solidFill>
                <a:latin typeface="Canva Sans Bold"/>
                <a:ea typeface="Canva Sans Bold"/>
                <a:cs typeface="Canva Sans Bold"/>
                <a:sym typeface="Canva Sans Bold"/>
              </a:rPr>
              <a:t>www.reallygreatsite.com</a:t>
            </a:r>
          </a:p>
        </p:txBody>
      </p:sp>
      <p:sp>
        <p:nvSpPr>
          <p:cNvPr name="TextBox 11" id="11"/>
          <p:cNvSpPr txBox="true"/>
          <p:nvPr/>
        </p:nvSpPr>
        <p:spPr>
          <a:xfrm rot="0">
            <a:off x="4826085" y="6553874"/>
            <a:ext cx="10231207" cy="2021819"/>
          </a:xfrm>
          <a:prstGeom prst="rect">
            <a:avLst/>
          </a:prstGeom>
        </p:spPr>
        <p:txBody>
          <a:bodyPr anchor="t" rtlCol="false" tIns="0" lIns="0" bIns="0" rIns="0">
            <a:spAutoFit/>
          </a:bodyPr>
          <a:lstStyle/>
          <a:p>
            <a:pPr algn="l">
              <a:lnSpc>
                <a:spcPts val="3256"/>
              </a:lnSpc>
              <a:spcBef>
                <a:spcPct val="0"/>
              </a:spcBef>
            </a:pPr>
            <a:r>
              <a:rPr lang="en-US" sz="2325">
                <a:solidFill>
                  <a:srgbClr val="487307"/>
                </a:solidFill>
                <a:latin typeface="Poppins"/>
                <a:ea typeface="Poppins"/>
                <a:cs typeface="Poppins"/>
                <a:sym typeface="Poppins"/>
              </a:rPr>
              <a:t>With real-time data access, apps can alert farmers about potential issues, provide actionable insights, and even recommend tailored solutions based on specific EO data analyses. This approach not only promotes healthier crops and improved yields but also supports sustainable farming practices.</a:t>
            </a:r>
          </a:p>
        </p:txBody>
      </p:sp>
      <p:sp>
        <p:nvSpPr>
          <p:cNvPr name="Freeform 12" id="12"/>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5"/>
            <a:stretch>
              <a:fillRect l="-21929" t="-22470" r="-21407" b="-20866"/>
            </a:stretch>
          </a:blipFill>
        </p:spPr>
      </p:sp>
      <p:sp>
        <p:nvSpPr>
          <p:cNvPr name="Freeform 13" id="13"/>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6"/>
            <a:stretch>
              <a:fillRect l="-33128" t="-47247" r="-36509" b="-35695"/>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7970838" y="1420607"/>
            <a:ext cx="6424619" cy="832631"/>
          </a:xfrm>
          <a:prstGeom prst="rect">
            <a:avLst/>
          </a:prstGeom>
        </p:spPr>
        <p:txBody>
          <a:bodyPr anchor="t" rtlCol="false" tIns="0" lIns="0" bIns="0" rIns="0">
            <a:spAutoFit/>
          </a:bodyPr>
          <a:lstStyle/>
          <a:p>
            <a:pPr algn="l">
              <a:lnSpc>
                <a:spcPts val="6144"/>
              </a:lnSpc>
            </a:pPr>
            <a:r>
              <a:rPr lang="en-US" sz="6607" b="true">
                <a:solidFill>
                  <a:srgbClr val="70821F"/>
                </a:solidFill>
                <a:latin typeface="Garet Bold"/>
                <a:ea typeface="Garet Bold"/>
                <a:cs typeface="Garet Bold"/>
                <a:sym typeface="Garet Bold"/>
              </a:rPr>
              <a:t>CONCLUTION</a:t>
            </a:r>
          </a:p>
        </p:txBody>
      </p:sp>
      <p:sp>
        <p:nvSpPr>
          <p:cNvPr name="TextBox 3" id="3"/>
          <p:cNvSpPr txBox="true"/>
          <p:nvPr/>
        </p:nvSpPr>
        <p:spPr>
          <a:xfrm rot="0">
            <a:off x="7419460" y="3049276"/>
            <a:ext cx="10475579" cy="6209024"/>
          </a:xfrm>
          <a:prstGeom prst="rect">
            <a:avLst/>
          </a:prstGeom>
        </p:spPr>
        <p:txBody>
          <a:bodyPr anchor="t" rtlCol="false" tIns="0" lIns="0" bIns="0" rIns="0">
            <a:spAutoFit/>
          </a:bodyPr>
          <a:lstStyle/>
          <a:p>
            <a:pPr algn="l">
              <a:lnSpc>
                <a:spcPts val="3495"/>
              </a:lnSpc>
            </a:pPr>
            <a:r>
              <a:rPr lang="en-US" sz="2497">
                <a:solidFill>
                  <a:srgbClr val="487307"/>
                </a:solidFill>
                <a:latin typeface="Poppins"/>
                <a:ea typeface="Poppins"/>
                <a:cs typeface="Poppins"/>
                <a:sym typeface="Poppins"/>
              </a:rPr>
              <a:t>In conclusion, leveraging Earth Observation (EO) data for informed agricultural decision-making is a powerful tool in modern farming. By providing real-time insights into crop health, soil conditions, weather patterns, and potential disease outbreaks, EO data enables farmers to make precise and timely interventions. This approach not only enhances crop yields and reduces losses but also promotes sustainable farming practices.</a:t>
            </a:r>
          </a:p>
          <a:p>
            <a:pPr algn="l">
              <a:lnSpc>
                <a:spcPts val="3495"/>
              </a:lnSpc>
            </a:pPr>
          </a:p>
          <a:p>
            <a:pPr algn="l">
              <a:lnSpc>
                <a:spcPts val="3495"/>
              </a:lnSpc>
              <a:spcBef>
                <a:spcPct val="0"/>
              </a:spcBef>
            </a:pPr>
            <a:r>
              <a:rPr lang="en-US" sz="2497">
                <a:solidFill>
                  <a:srgbClr val="487307"/>
                </a:solidFill>
                <a:latin typeface="Poppins"/>
                <a:ea typeface="Poppins"/>
                <a:cs typeface="Poppins"/>
                <a:sym typeface="Poppins"/>
              </a:rPr>
              <a:t>Integrating EO data into app development further amplifies its benefits, offering farmers a user-friendly and accessible way to monitor their fields and respond proactively to challenges. Ultimately, the adoption of EO data in agriculture represents a significant step toward ensuring global food security and resilience in the face of changing environmental conditions.</a:t>
            </a:r>
          </a:p>
        </p:txBody>
      </p:sp>
      <p:grpSp>
        <p:nvGrpSpPr>
          <p:cNvPr name="Group 4" id="4"/>
          <p:cNvGrpSpPr/>
          <p:nvPr/>
        </p:nvGrpSpPr>
        <p:grpSpPr>
          <a:xfrm rot="0">
            <a:off x="-7576192" y="982457"/>
            <a:ext cx="14725313" cy="7998881"/>
            <a:chOff x="0" y="0"/>
            <a:chExt cx="5068533" cy="2753258"/>
          </a:xfrm>
        </p:grpSpPr>
        <p:sp>
          <p:nvSpPr>
            <p:cNvPr name="Freeform 5" id="5"/>
            <p:cNvSpPr/>
            <p:nvPr/>
          </p:nvSpPr>
          <p:spPr>
            <a:xfrm flipH="false" flipV="false" rot="0">
              <a:off x="0" y="0"/>
              <a:ext cx="5068533" cy="2753258"/>
            </a:xfrm>
            <a:custGeom>
              <a:avLst/>
              <a:gdLst/>
              <a:ahLst/>
              <a:cxnLst/>
              <a:rect r="r" b="b" t="t" l="l"/>
              <a:pathLst>
                <a:path h="2753258" w="5068533">
                  <a:moveTo>
                    <a:pt x="0" y="0"/>
                  </a:moveTo>
                  <a:lnTo>
                    <a:pt x="5068533" y="0"/>
                  </a:lnTo>
                  <a:lnTo>
                    <a:pt x="5068533" y="2753258"/>
                  </a:lnTo>
                  <a:lnTo>
                    <a:pt x="0" y="2753258"/>
                  </a:lnTo>
                  <a:close/>
                </a:path>
              </a:pathLst>
            </a:custGeom>
            <a:solidFill>
              <a:srgbClr val="FFEEBF">
                <a:alpha val="26667"/>
              </a:srgbClr>
            </a:solidFill>
          </p:spPr>
        </p:sp>
        <p:sp>
          <p:nvSpPr>
            <p:cNvPr name="TextBox 6" id="6"/>
            <p:cNvSpPr txBox="true"/>
            <p:nvPr/>
          </p:nvSpPr>
          <p:spPr>
            <a:xfrm>
              <a:off x="0" y="-38100"/>
              <a:ext cx="5068533" cy="2791358"/>
            </a:xfrm>
            <a:prstGeom prst="rect">
              <a:avLst/>
            </a:prstGeom>
          </p:spPr>
          <p:txBody>
            <a:bodyPr anchor="ctr" rtlCol="false" tIns="38870" lIns="38870" bIns="38870" rIns="38870"/>
            <a:lstStyle/>
            <a:p>
              <a:pPr algn="ctr">
                <a:lnSpc>
                  <a:spcPts val="2659"/>
                </a:lnSpc>
              </a:pPr>
            </a:p>
          </p:txBody>
        </p:sp>
      </p:grpSp>
      <p:grpSp>
        <p:nvGrpSpPr>
          <p:cNvPr name="Group 7" id="7"/>
          <p:cNvGrpSpPr/>
          <p:nvPr/>
        </p:nvGrpSpPr>
        <p:grpSpPr>
          <a:xfrm rot="0">
            <a:off x="3309938" y="2402477"/>
            <a:ext cx="3082876" cy="3082876"/>
            <a:chOff x="0" y="0"/>
            <a:chExt cx="6350000" cy="6350000"/>
          </a:xfrm>
        </p:grpSpPr>
        <p:sp>
          <p:nvSpPr>
            <p:cNvPr name="Freeform 8" id="8"/>
            <p:cNvSpPr/>
            <p:nvPr/>
          </p:nvSpPr>
          <p:spPr>
            <a:xfrm flipH="false" flipV="false" rot="0">
              <a:off x="0" y="0"/>
              <a:ext cx="6350000" cy="6350000"/>
            </a:xfrm>
            <a:custGeom>
              <a:avLst/>
              <a:gdLst/>
              <a:ahLst/>
              <a:cxnLst/>
              <a:rect r="r" b="b" t="t" l="l"/>
              <a:pathLst>
                <a:path h="6350000" w="6350000">
                  <a:moveTo>
                    <a:pt x="0" y="0"/>
                  </a:moveTo>
                  <a:lnTo>
                    <a:pt x="0" y="6350000"/>
                  </a:lnTo>
                  <a:lnTo>
                    <a:pt x="6350000" y="6350000"/>
                  </a:lnTo>
                  <a:cubicBezTo>
                    <a:pt x="6350000" y="2843530"/>
                    <a:pt x="3506470" y="0"/>
                    <a:pt x="0" y="0"/>
                  </a:cubicBezTo>
                  <a:close/>
                </a:path>
              </a:pathLst>
            </a:custGeom>
            <a:blipFill>
              <a:blip r:embed="rId2"/>
              <a:stretch>
                <a:fillRect l="-25000" t="0" r="-25000" b="0"/>
              </a:stretch>
            </a:blipFill>
          </p:spPr>
        </p:sp>
      </p:grpSp>
      <p:grpSp>
        <p:nvGrpSpPr>
          <p:cNvPr name="Group 9" id="9"/>
          <p:cNvGrpSpPr/>
          <p:nvPr/>
        </p:nvGrpSpPr>
        <p:grpSpPr>
          <a:xfrm rot="0">
            <a:off x="869439" y="5485352"/>
            <a:ext cx="2699014" cy="2699014"/>
            <a:chOff x="0" y="0"/>
            <a:chExt cx="6350000" cy="6350000"/>
          </a:xfrm>
        </p:grpSpPr>
        <p:sp>
          <p:nvSpPr>
            <p:cNvPr name="Freeform 10" id="10"/>
            <p:cNvSpPr/>
            <p:nvPr/>
          </p:nvSpPr>
          <p:spPr>
            <a:xfrm flipH="false" flipV="false" rot="0">
              <a:off x="0" y="0"/>
              <a:ext cx="6350000" cy="6350000"/>
            </a:xfrm>
            <a:custGeom>
              <a:avLst/>
              <a:gdLst/>
              <a:ahLst/>
              <a:cxnLst/>
              <a:rect r="r" b="b" t="t" l="l"/>
              <a:pathLst>
                <a:path h="6350000" w="6350000">
                  <a:moveTo>
                    <a:pt x="0" y="0"/>
                  </a:moveTo>
                  <a:cubicBezTo>
                    <a:pt x="0" y="3506470"/>
                    <a:pt x="2843530" y="6350000"/>
                    <a:pt x="6350000" y="6350000"/>
                  </a:cubicBezTo>
                  <a:lnTo>
                    <a:pt x="6350000" y="0"/>
                  </a:lnTo>
                  <a:lnTo>
                    <a:pt x="0" y="0"/>
                  </a:lnTo>
                  <a:close/>
                </a:path>
              </a:pathLst>
            </a:custGeom>
            <a:blipFill>
              <a:blip r:embed="rId3"/>
              <a:stretch>
                <a:fillRect l="-25046" t="0" r="-25046" b="0"/>
              </a:stretch>
            </a:blipFill>
          </p:spPr>
        </p:sp>
      </p:grpSp>
      <p:grpSp>
        <p:nvGrpSpPr>
          <p:cNvPr name="Group 11" id="11"/>
          <p:cNvGrpSpPr/>
          <p:nvPr/>
        </p:nvGrpSpPr>
        <p:grpSpPr>
          <a:xfrm rot="0">
            <a:off x="3546588" y="5035859"/>
            <a:ext cx="3295719" cy="3295719"/>
            <a:chOff x="0" y="0"/>
            <a:chExt cx="6350000" cy="6350000"/>
          </a:xfrm>
        </p:grpSpPr>
        <p:sp>
          <p:nvSpPr>
            <p:cNvPr name="Freeform 12" id="12"/>
            <p:cNvSpPr/>
            <p:nvPr/>
          </p:nvSpPr>
          <p:spPr>
            <a:xfrm flipH="false" flipV="false" rot="0">
              <a:off x="0" y="0"/>
              <a:ext cx="6350000" cy="6350000"/>
            </a:xfrm>
            <a:custGeom>
              <a:avLst/>
              <a:gdLst/>
              <a:ahLst/>
              <a:cxnLst/>
              <a:rect r="r" b="b" t="t" l="l"/>
              <a:pathLst>
                <a:path h="6350000" w="6350000">
                  <a:moveTo>
                    <a:pt x="0" y="0"/>
                  </a:moveTo>
                  <a:lnTo>
                    <a:pt x="0" y="6350000"/>
                  </a:lnTo>
                  <a:cubicBezTo>
                    <a:pt x="3506470" y="6350000"/>
                    <a:pt x="6350000" y="3506470"/>
                    <a:pt x="6350000" y="0"/>
                  </a:cubicBezTo>
                  <a:lnTo>
                    <a:pt x="0" y="0"/>
                  </a:lnTo>
                  <a:close/>
                </a:path>
              </a:pathLst>
            </a:custGeom>
            <a:blipFill>
              <a:blip r:embed="rId4"/>
              <a:stretch>
                <a:fillRect l="-25000" t="0" r="-25000" b="0"/>
              </a:stretch>
            </a:blipFill>
          </p:spPr>
        </p:sp>
      </p:grpSp>
      <p:grpSp>
        <p:nvGrpSpPr>
          <p:cNvPr name="Group 13" id="13"/>
          <p:cNvGrpSpPr/>
          <p:nvPr/>
        </p:nvGrpSpPr>
        <p:grpSpPr>
          <a:xfrm rot="0">
            <a:off x="104259" y="2402477"/>
            <a:ext cx="3442329" cy="3442329"/>
            <a:chOff x="0" y="0"/>
            <a:chExt cx="6350000" cy="6350000"/>
          </a:xfrm>
        </p:grpSpPr>
        <p:sp>
          <p:nvSpPr>
            <p:cNvPr name="Freeform 14" id="14"/>
            <p:cNvSpPr/>
            <p:nvPr/>
          </p:nvSpPr>
          <p:spPr>
            <a:xfrm flipH="false" flipV="false" rot="0">
              <a:off x="0" y="0"/>
              <a:ext cx="6350000" cy="6350000"/>
            </a:xfrm>
            <a:custGeom>
              <a:avLst/>
              <a:gdLst/>
              <a:ahLst/>
              <a:cxnLst/>
              <a:rect r="r" b="b" t="t" l="l"/>
              <a:pathLst>
                <a:path h="6350000" w="6350000">
                  <a:moveTo>
                    <a:pt x="0" y="6350000"/>
                  </a:moveTo>
                  <a:lnTo>
                    <a:pt x="6350000" y="6350000"/>
                  </a:lnTo>
                  <a:lnTo>
                    <a:pt x="6350000" y="0"/>
                  </a:lnTo>
                  <a:cubicBezTo>
                    <a:pt x="2843530" y="0"/>
                    <a:pt x="0" y="2843530"/>
                    <a:pt x="0" y="6350000"/>
                  </a:cubicBezTo>
                  <a:close/>
                </a:path>
              </a:pathLst>
            </a:custGeom>
            <a:blipFill>
              <a:blip r:embed="rId5"/>
              <a:stretch>
                <a:fillRect l="-24906" t="0" r="-24906" b="0"/>
              </a:stretch>
            </a:blipFill>
          </p:spPr>
        </p:sp>
      </p:grpSp>
      <p:grpSp>
        <p:nvGrpSpPr>
          <p:cNvPr name="Group 15" id="15"/>
          <p:cNvGrpSpPr/>
          <p:nvPr/>
        </p:nvGrpSpPr>
        <p:grpSpPr>
          <a:xfrm rot="0">
            <a:off x="1463733" y="2235384"/>
            <a:ext cx="944031" cy="944031"/>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18417"/>
            </a:solidFill>
          </p:spPr>
        </p:sp>
        <p:sp>
          <p:nvSpPr>
            <p:cNvPr name="TextBox 17" id="17"/>
            <p:cNvSpPr txBox="true"/>
            <p:nvPr/>
          </p:nvSpPr>
          <p:spPr>
            <a:xfrm>
              <a:off x="76200" y="38100"/>
              <a:ext cx="660400" cy="698500"/>
            </a:xfrm>
            <a:prstGeom prst="rect">
              <a:avLst/>
            </a:prstGeom>
          </p:spPr>
          <p:txBody>
            <a:bodyPr anchor="ctr" rtlCol="false" tIns="38870" lIns="38870" bIns="38870" rIns="38870"/>
            <a:lstStyle/>
            <a:p>
              <a:pPr algn="ctr">
                <a:lnSpc>
                  <a:spcPts val="2659"/>
                </a:lnSpc>
              </a:pPr>
            </a:p>
          </p:txBody>
        </p:sp>
      </p:grpSp>
      <p:grpSp>
        <p:nvGrpSpPr>
          <p:cNvPr name="Group 18" id="18"/>
          <p:cNvGrpSpPr/>
          <p:nvPr/>
        </p:nvGrpSpPr>
        <p:grpSpPr>
          <a:xfrm rot="0">
            <a:off x="5650703" y="6834859"/>
            <a:ext cx="944031" cy="944031"/>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18417"/>
            </a:solidFill>
          </p:spPr>
        </p:sp>
        <p:sp>
          <p:nvSpPr>
            <p:cNvPr name="TextBox 20" id="20"/>
            <p:cNvSpPr txBox="true"/>
            <p:nvPr/>
          </p:nvSpPr>
          <p:spPr>
            <a:xfrm>
              <a:off x="76200" y="38100"/>
              <a:ext cx="660400" cy="698500"/>
            </a:xfrm>
            <a:prstGeom prst="rect">
              <a:avLst/>
            </a:prstGeom>
          </p:spPr>
          <p:txBody>
            <a:bodyPr anchor="ctr" rtlCol="false" tIns="38870" lIns="38870" bIns="38870" rIns="38870"/>
            <a:lstStyle/>
            <a:p>
              <a:pPr algn="ctr">
                <a:lnSpc>
                  <a:spcPts val="2659"/>
                </a:lnSpc>
              </a:pPr>
            </a:p>
          </p:txBody>
        </p:sp>
      </p:grpSp>
      <p:sp>
        <p:nvSpPr>
          <p:cNvPr name="Freeform 21" id="21"/>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6"/>
            <a:stretch>
              <a:fillRect l="-21929" t="-22470" r="-21407" b="-20866"/>
            </a:stretch>
          </a:blipFill>
        </p:spPr>
      </p:sp>
      <p:sp>
        <p:nvSpPr>
          <p:cNvPr name="Freeform 22" id="22"/>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7"/>
            <a:stretch>
              <a:fillRect l="-33128" t="-47247" r="-36509" b="-35695"/>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529400" y="5982155"/>
            <a:ext cx="18817400" cy="4412675"/>
            <a:chOff x="0" y="0"/>
            <a:chExt cx="1667432" cy="391012"/>
          </a:xfrm>
        </p:grpSpPr>
        <p:sp>
          <p:nvSpPr>
            <p:cNvPr name="Freeform 4" id="4"/>
            <p:cNvSpPr/>
            <p:nvPr/>
          </p:nvSpPr>
          <p:spPr>
            <a:xfrm flipH="false" flipV="false" rot="0">
              <a:off x="0" y="0"/>
              <a:ext cx="1667432" cy="391012"/>
            </a:xfrm>
            <a:custGeom>
              <a:avLst/>
              <a:gdLst/>
              <a:ahLst/>
              <a:cxnLst/>
              <a:rect r="r" b="b" t="t" l="l"/>
              <a:pathLst>
                <a:path h="391012" w="1667432">
                  <a:moveTo>
                    <a:pt x="0" y="0"/>
                  </a:moveTo>
                  <a:lnTo>
                    <a:pt x="1667432" y="0"/>
                  </a:lnTo>
                  <a:lnTo>
                    <a:pt x="1667432" y="391012"/>
                  </a:lnTo>
                  <a:lnTo>
                    <a:pt x="0" y="391012"/>
                  </a:lnTo>
                  <a:close/>
                </a:path>
              </a:pathLst>
            </a:custGeom>
            <a:blipFill>
              <a:blip r:embed="rId3"/>
              <a:stretch>
                <a:fillRect l="0" t="-92146" r="0" b="-92146"/>
              </a:stretch>
            </a:blipFill>
            <a:ln cap="sq">
              <a:noFill/>
              <a:prstDash val="solid"/>
              <a:miter/>
            </a:ln>
          </p:spPr>
        </p:sp>
      </p:grpSp>
      <p:grpSp>
        <p:nvGrpSpPr>
          <p:cNvPr name="Group 5" id="5"/>
          <p:cNvGrpSpPr/>
          <p:nvPr/>
        </p:nvGrpSpPr>
        <p:grpSpPr>
          <a:xfrm rot="0">
            <a:off x="4781480" y="2451548"/>
            <a:ext cx="8315842" cy="1886685"/>
            <a:chOff x="0" y="0"/>
            <a:chExt cx="2472317" cy="560915"/>
          </a:xfrm>
        </p:grpSpPr>
        <p:sp>
          <p:nvSpPr>
            <p:cNvPr name="Freeform 6" id="6"/>
            <p:cNvSpPr/>
            <p:nvPr/>
          </p:nvSpPr>
          <p:spPr>
            <a:xfrm flipH="false" flipV="false" rot="0">
              <a:off x="0" y="0"/>
              <a:ext cx="2472317" cy="560915"/>
            </a:xfrm>
            <a:custGeom>
              <a:avLst/>
              <a:gdLst/>
              <a:ahLst/>
              <a:cxnLst/>
              <a:rect r="r" b="b" t="t" l="l"/>
              <a:pathLst>
                <a:path h="560915" w="2472317">
                  <a:moveTo>
                    <a:pt x="0" y="0"/>
                  </a:moveTo>
                  <a:lnTo>
                    <a:pt x="2472317" y="0"/>
                  </a:lnTo>
                  <a:lnTo>
                    <a:pt x="2472317" y="560915"/>
                  </a:lnTo>
                  <a:lnTo>
                    <a:pt x="0" y="560915"/>
                  </a:lnTo>
                  <a:close/>
                </a:path>
              </a:pathLst>
            </a:custGeom>
            <a:solidFill>
              <a:srgbClr val="000000">
                <a:alpha val="0"/>
              </a:srgbClr>
            </a:solidFill>
            <a:ln w="28575" cap="sq">
              <a:solidFill>
                <a:srgbClr val="F7F7F0"/>
              </a:solidFill>
              <a:prstDash val="solid"/>
              <a:miter/>
            </a:ln>
          </p:spPr>
        </p:sp>
        <p:sp>
          <p:nvSpPr>
            <p:cNvPr name="TextBox 7" id="7"/>
            <p:cNvSpPr txBox="true"/>
            <p:nvPr/>
          </p:nvSpPr>
          <p:spPr>
            <a:xfrm>
              <a:off x="0" y="-38100"/>
              <a:ext cx="2472317" cy="59901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4391153" y="2775817"/>
            <a:ext cx="9253880" cy="1562416"/>
          </a:xfrm>
          <a:prstGeom prst="rect">
            <a:avLst/>
          </a:prstGeom>
        </p:spPr>
        <p:txBody>
          <a:bodyPr anchor="t" rtlCol="false" tIns="0" lIns="0" bIns="0" rIns="0">
            <a:spAutoFit/>
          </a:bodyPr>
          <a:lstStyle/>
          <a:p>
            <a:pPr algn="ctr">
              <a:lnSpc>
                <a:spcPts val="10341"/>
              </a:lnSpc>
            </a:pPr>
            <a:r>
              <a:rPr lang="en-US" b="true" sz="11120">
                <a:solidFill>
                  <a:srgbClr val="FFFFFF"/>
                </a:solidFill>
                <a:latin typeface="Codec Pro Bold"/>
                <a:ea typeface="Codec Pro Bold"/>
                <a:cs typeface="Codec Pro Bold"/>
                <a:sym typeface="Codec Pro Bold"/>
              </a:rPr>
              <a:t>Thank You!</a:t>
            </a:r>
          </a:p>
        </p:txBody>
      </p:sp>
      <p:sp>
        <p:nvSpPr>
          <p:cNvPr name="Freeform 9" id="9"/>
          <p:cNvSpPr/>
          <p:nvPr/>
        </p:nvSpPr>
        <p:spPr>
          <a:xfrm flipH="false" flipV="false" rot="0">
            <a:off x="0" y="0"/>
            <a:ext cx="1366459" cy="1366459"/>
          </a:xfrm>
          <a:custGeom>
            <a:avLst/>
            <a:gdLst/>
            <a:ahLst/>
            <a:cxnLst/>
            <a:rect r="r" b="b" t="t" l="l"/>
            <a:pathLst>
              <a:path h="1366459" w="1366459">
                <a:moveTo>
                  <a:pt x="0" y="0"/>
                </a:moveTo>
                <a:lnTo>
                  <a:pt x="1366459" y="0"/>
                </a:lnTo>
                <a:lnTo>
                  <a:pt x="1366459" y="1366459"/>
                </a:lnTo>
                <a:lnTo>
                  <a:pt x="0" y="1366459"/>
                </a:lnTo>
                <a:lnTo>
                  <a:pt x="0" y="0"/>
                </a:lnTo>
                <a:close/>
              </a:path>
            </a:pathLst>
          </a:custGeom>
          <a:blipFill>
            <a:blip r:embed="rId4"/>
            <a:stretch>
              <a:fillRect l="-21929" t="-22470" r="-21407" b="-20866"/>
            </a:stretch>
          </a:blipFill>
        </p:spPr>
      </p:sp>
      <p:sp>
        <p:nvSpPr>
          <p:cNvPr name="Freeform 10" id="10"/>
          <p:cNvSpPr/>
          <p:nvPr/>
        </p:nvSpPr>
        <p:spPr>
          <a:xfrm flipH="false" flipV="false" rot="0">
            <a:off x="16695955" y="-110808"/>
            <a:ext cx="1593131" cy="1477267"/>
          </a:xfrm>
          <a:custGeom>
            <a:avLst/>
            <a:gdLst/>
            <a:ahLst/>
            <a:cxnLst/>
            <a:rect r="r" b="b" t="t" l="l"/>
            <a:pathLst>
              <a:path h="1477267" w="1593131">
                <a:moveTo>
                  <a:pt x="0" y="0"/>
                </a:moveTo>
                <a:lnTo>
                  <a:pt x="1593131" y="0"/>
                </a:lnTo>
                <a:lnTo>
                  <a:pt x="1593131" y="1477267"/>
                </a:lnTo>
                <a:lnTo>
                  <a:pt x="0" y="1477267"/>
                </a:lnTo>
                <a:lnTo>
                  <a:pt x="0" y="0"/>
                </a:lnTo>
                <a:close/>
              </a:path>
            </a:pathLst>
          </a:custGeom>
          <a:blipFill>
            <a:blip r:embed="rId5"/>
            <a:stretch>
              <a:fillRect l="-33128" t="-47247" r="-36509" b="-35695"/>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DAGSw1AvaQc</dc:identifier>
  <dcterms:modified xsi:type="dcterms:W3CDTF">2011-08-01T06:04:30Z</dcterms:modified>
  <cp:revision>1</cp:revision>
  <dc:title>agrian</dc:title>
</cp:coreProperties>
</file>

<file path=docProps/thumbnail.jpeg>
</file>